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5" r:id="rId7"/>
    <p:sldId id="261" r:id="rId8"/>
    <p:sldId id="259" r:id="rId9"/>
    <p:sldId id="272" r:id="rId10"/>
    <p:sldId id="266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8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6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5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4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93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41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91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48" indent="0" algn="ctr">
              <a:buNone/>
              <a:defRPr sz="2000"/>
            </a:lvl2pPr>
            <a:lvl3pPr marL="914298" indent="0" algn="ctr">
              <a:buNone/>
              <a:defRPr sz="1800"/>
            </a:lvl3pPr>
            <a:lvl4pPr marL="1371446" indent="0" algn="ctr">
              <a:buNone/>
              <a:defRPr sz="1600"/>
            </a:lvl4pPr>
            <a:lvl5pPr marL="1828595" indent="0" algn="ctr">
              <a:buNone/>
              <a:defRPr sz="1600"/>
            </a:lvl5pPr>
            <a:lvl6pPr marL="2285744" indent="0" algn="ctr">
              <a:buNone/>
              <a:defRPr sz="1600"/>
            </a:lvl6pPr>
            <a:lvl7pPr marL="2742893" indent="0" algn="ctr">
              <a:buNone/>
              <a:defRPr sz="1600"/>
            </a:lvl7pPr>
            <a:lvl8pPr marL="3200041" indent="0" algn="ctr">
              <a:buNone/>
              <a:defRPr sz="1600"/>
            </a:lvl8pPr>
            <a:lvl9pPr marL="3657191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B44-5359-4660-9C98-191B62E9D021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AE08E-4513-4E24-8BCD-424B581485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01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B44-5359-4660-9C98-191B62E9D021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AE08E-4513-4E24-8BCD-424B581485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912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B44-5359-4660-9C98-191B62E9D021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AE08E-4513-4E24-8BCD-424B581485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32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B44-5359-4660-9C98-191B62E9D021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AE08E-4513-4E24-8BCD-424B581485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036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4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9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1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B44-5359-4660-9C98-191B62E9D021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AE08E-4513-4E24-8BCD-424B581485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20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B44-5359-4660-9C98-191B62E9D021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AE08E-4513-4E24-8BCD-424B581485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56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8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3" indent="0">
              <a:buNone/>
              <a:defRPr sz="1600" b="1"/>
            </a:lvl7pPr>
            <a:lvl8pPr marL="3200041" indent="0">
              <a:buNone/>
              <a:defRPr sz="1600" b="1"/>
            </a:lvl8pPr>
            <a:lvl9pPr marL="36571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8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3" indent="0">
              <a:buNone/>
              <a:defRPr sz="1600" b="1"/>
            </a:lvl7pPr>
            <a:lvl8pPr marL="3200041" indent="0">
              <a:buNone/>
              <a:defRPr sz="1600" b="1"/>
            </a:lvl8pPr>
            <a:lvl9pPr marL="36571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B44-5359-4660-9C98-191B62E9D021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AE08E-4513-4E24-8BCD-424B581485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72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B44-5359-4660-9C98-191B62E9D021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AE08E-4513-4E24-8BCD-424B581485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24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B44-5359-4660-9C98-191B62E9D021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AE08E-4513-4E24-8BCD-424B581485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48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4" y="457201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3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4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8" indent="0">
              <a:buNone/>
              <a:defRPr sz="1400"/>
            </a:lvl2pPr>
            <a:lvl3pPr marL="914298" indent="0">
              <a:buNone/>
              <a:defRPr sz="1200"/>
            </a:lvl3pPr>
            <a:lvl4pPr marL="1371446" indent="0">
              <a:buNone/>
              <a:defRPr sz="1000"/>
            </a:lvl4pPr>
            <a:lvl5pPr marL="1828595" indent="0">
              <a:buNone/>
              <a:defRPr sz="1000"/>
            </a:lvl5pPr>
            <a:lvl6pPr marL="2285744" indent="0">
              <a:buNone/>
              <a:defRPr sz="1000"/>
            </a:lvl6pPr>
            <a:lvl7pPr marL="2742893" indent="0">
              <a:buNone/>
              <a:defRPr sz="1000"/>
            </a:lvl7pPr>
            <a:lvl8pPr marL="3200041" indent="0">
              <a:buNone/>
              <a:defRPr sz="1000"/>
            </a:lvl8pPr>
            <a:lvl9pPr marL="365719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B44-5359-4660-9C98-191B62E9D021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AE08E-4513-4E24-8BCD-424B581485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99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4" y="457201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3" y="98743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48" indent="0">
              <a:buNone/>
              <a:defRPr sz="2800"/>
            </a:lvl2pPr>
            <a:lvl3pPr marL="914298" indent="0">
              <a:buNone/>
              <a:defRPr sz="2400"/>
            </a:lvl3pPr>
            <a:lvl4pPr marL="1371446" indent="0">
              <a:buNone/>
              <a:defRPr sz="2000"/>
            </a:lvl4pPr>
            <a:lvl5pPr marL="1828595" indent="0">
              <a:buNone/>
              <a:defRPr sz="2000"/>
            </a:lvl5pPr>
            <a:lvl6pPr marL="2285744" indent="0">
              <a:buNone/>
              <a:defRPr sz="2000"/>
            </a:lvl6pPr>
            <a:lvl7pPr marL="2742893" indent="0">
              <a:buNone/>
              <a:defRPr sz="2000"/>
            </a:lvl7pPr>
            <a:lvl8pPr marL="3200041" indent="0">
              <a:buNone/>
              <a:defRPr sz="2000"/>
            </a:lvl8pPr>
            <a:lvl9pPr marL="365719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4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8" indent="0">
              <a:buNone/>
              <a:defRPr sz="1400"/>
            </a:lvl2pPr>
            <a:lvl3pPr marL="914298" indent="0">
              <a:buNone/>
              <a:defRPr sz="1200"/>
            </a:lvl3pPr>
            <a:lvl4pPr marL="1371446" indent="0">
              <a:buNone/>
              <a:defRPr sz="1000"/>
            </a:lvl4pPr>
            <a:lvl5pPr marL="1828595" indent="0">
              <a:buNone/>
              <a:defRPr sz="1000"/>
            </a:lvl5pPr>
            <a:lvl6pPr marL="2285744" indent="0">
              <a:buNone/>
              <a:defRPr sz="1000"/>
            </a:lvl6pPr>
            <a:lvl7pPr marL="2742893" indent="0">
              <a:buNone/>
              <a:defRPr sz="1000"/>
            </a:lvl7pPr>
            <a:lvl8pPr marL="3200041" indent="0">
              <a:buNone/>
              <a:defRPr sz="1000"/>
            </a:lvl8pPr>
            <a:lvl9pPr marL="365719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B44-5359-4660-9C98-191B62E9D021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AE08E-4513-4E24-8BCD-424B581485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589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9"/>
            <a:ext cx="7886700" cy="1325563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C9B44-5359-4660-9C98-191B62E9D021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5"/>
            <a:ext cx="30861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5"/>
            <a:ext cx="20574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AE08E-4513-4E24-8BCD-424B581485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330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29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5" indent="-228575" algn="l" defTabSz="91429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23" indent="-228575" algn="l" defTabSz="9142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2" indent="-228575" algn="l" defTabSz="9142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21" indent="-228575" algn="l" defTabSz="9142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9" indent="-228575" algn="l" defTabSz="9142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8" indent="-228575" algn="l" defTabSz="9142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7" indent="-228575" algn="l" defTabSz="9142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6" indent="-228575" algn="l" defTabSz="9142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4" indent="-228575" algn="l" defTabSz="9142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1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1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1793" y="1257302"/>
            <a:ext cx="6858000" cy="3071813"/>
          </a:xfrm>
          <a:solidFill>
            <a:srgbClr val="CCECFF"/>
          </a:solidFill>
          <a:ln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/>
              <a:t>FORMAREA PROFESIONAL</a:t>
            </a:r>
            <a:r>
              <a:rPr lang="ro-RO" b="1" dirty="0" smtClean="0"/>
              <a:t>Ă -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smtClean="0"/>
              <a:t>ELEMENT DE EFICIEN</a:t>
            </a:r>
            <a:r>
              <a:rPr lang="ro-RO" b="1" dirty="0" smtClean="0"/>
              <a:t>ŢĂ</a:t>
            </a:r>
            <a:r>
              <a:rPr lang="en-US" b="1" dirty="0" smtClean="0"/>
              <a:t> ECONOMIC</a:t>
            </a:r>
            <a:r>
              <a:rPr lang="ro-RO" b="1" dirty="0" smtClean="0"/>
              <a:t>Ă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819652"/>
            <a:ext cx="9144000" cy="168592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3200" b="1" dirty="0" smtClean="0"/>
              <a:t>FORMAREA PROFESIONAL</a:t>
            </a:r>
            <a:r>
              <a:rPr lang="ro-RO" sz="3200" b="1" dirty="0" smtClean="0"/>
              <a:t>Ă</a:t>
            </a:r>
            <a:r>
              <a:rPr lang="en-US" sz="3200" b="1" dirty="0" smtClean="0"/>
              <a:t> A ADUL</a:t>
            </a:r>
            <a:r>
              <a:rPr lang="ro-RO" sz="3200" b="1" dirty="0" smtClean="0"/>
              <a:t>Ţ</a:t>
            </a:r>
            <a:r>
              <a:rPr lang="en-US" sz="3200" b="1" dirty="0" smtClean="0"/>
              <a:t>ILOR </a:t>
            </a:r>
          </a:p>
          <a:p>
            <a:r>
              <a:rPr lang="ro-RO" sz="3200" b="1" dirty="0" smtClean="0"/>
              <a:t>Ş</a:t>
            </a:r>
            <a:r>
              <a:rPr lang="en-US" sz="3200" b="1" dirty="0" smtClean="0"/>
              <a:t>I </a:t>
            </a:r>
          </a:p>
          <a:p>
            <a:r>
              <a:rPr lang="en-US" sz="3200" b="1" dirty="0" smtClean="0"/>
              <a:t>ATINGEREA OBI</a:t>
            </a:r>
            <a:r>
              <a:rPr lang="ro-RO" sz="3200" b="1" dirty="0" smtClean="0"/>
              <a:t>E</a:t>
            </a:r>
            <a:r>
              <a:rPr lang="en-US" sz="3200" b="1" dirty="0" smtClean="0"/>
              <a:t>CTIVELOR 2020 </a:t>
            </a:r>
            <a:endParaRPr lang="en-US" sz="3200" b="1" dirty="0"/>
          </a:p>
        </p:txBody>
      </p:sp>
      <p:pic>
        <p:nvPicPr>
          <p:cNvPr id="4" name="Picture 3" descr="sigla_AN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1885" y="133350"/>
            <a:ext cx="2250831" cy="840954"/>
          </a:xfrm>
          <a:prstGeom prst="rect">
            <a:avLst/>
          </a:prstGeom>
        </p:spPr>
      </p:pic>
      <p:pic>
        <p:nvPicPr>
          <p:cNvPr id="5" name="Picture 4" descr="logo MEN 2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8485" y="114300"/>
            <a:ext cx="1688123" cy="99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01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224" y="228601"/>
            <a:ext cx="8827476" cy="146209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 err="1" smtClean="0"/>
              <a:t>Obiectiv</a:t>
            </a:r>
            <a:r>
              <a:rPr lang="en-US" b="1" i="1" dirty="0" smtClean="0"/>
              <a:t> principal : 2020</a:t>
            </a:r>
            <a:r>
              <a:rPr lang="ro-RO" dirty="0" smtClean="0"/>
              <a:t/>
            </a:r>
            <a:br>
              <a:rPr lang="ro-RO" dirty="0" smtClean="0"/>
            </a:br>
            <a:r>
              <a:rPr lang="en-US" b="1" dirty="0" smtClean="0">
                <a:solidFill>
                  <a:srgbClr val="00B0F0"/>
                </a:solidFill>
              </a:rPr>
              <a:t>10% </a:t>
            </a:r>
            <a:r>
              <a:rPr lang="en-US" b="1" dirty="0" err="1" smtClean="0">
                <a:solidFill>
                  <a:srgbClr val="00B0F0"/>
                </a:solidFill>
              </a:rPr>
              <a:t>popula</a:t>
            </a:r>
            <a:r>
              <a:rPr lang="ro-RO" b="1" dirty="0" smtClean="0">
                <a:solidFill>
                  <a:srgbClr val="00B0F0"/>
                </a:solidFill>
              </a:rPr>
              <a:t>ţ</a:t>
            </a:r>
            <a:r>
              <a:rPr lang="en-US" b="1" dirty="0" err="1" smtClean="0">
                <a:solidFill>
                  <a:srgbClr val="00B0F0"/>
                </a:solidFill>
              </a:rPr>
              <a:t>ie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</a:rPr>
              <a:t>activ</a:t>
            </a:r>
            <a:r>
              <a:rPr lang="ro-RO" b="1" dirty="0" smtClean="0">
                <a:solidFill>
                  <a:srgbClr val="00B0F0"/>
                </a:solidFill>
              </a:rPr>
              <a:t>ă</a:t>
            </a:r>
            <a:r>
              <a:rPr lang="en-US" b="1" dirty="0" smtClean="0">
                <a:solidFill>
                  <a:srgbClr val="00B0F0"/>
                </a:solidFill>
              </a:rPr>
              <a:t>  a </a:t>
            </a:r>
            <a:r>
              <a:rPr lang="en-US" b="1" dirty="0" err="1" smtClean="0">
                <a:solidFill>
                  <a:srgbClr val="00B0F0"/>
                </a:solidFill>
              </a:rPr>
              <a:t>urmat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</a:rPr>
              <a:t>forme</a:t>
            </a:r>
            <a:r>
              <a:rPr lang="en-US" b="1" dirty="0" smtClean="0">
                <a:solidFill>
                  <a:srgbClr val="00B0F0"/>
                </a:solidFill>
              </a:rPr>
              <a:t> de </a:t>
            </a:r>
            <a:r>
              <a:rPr lang="en-US" b="1" dirty="0" err="1" smtClean="0">
                <a:solidFill>
                  <a:srgbClr val="00B0F0"/>
                </a:solidFill>
              </a:rPr>
              <a:t>preg</a:t>
            </a:r>
            <a:r>
              <a:rPr lang="ro-RO" b="1" dirty="0" smtClean="0">
                <a:solidFill>
                  <a:srgbClr val="00B0F0"/>
                </a:solidFill>
              </a:rPr>
              <a:t>ă</a:t>
            </a:r>
            <a:r>
              <a:rPr lang="en-US" b="1" dirty="0" smtClean="0">
                <a:solidFill>
                  <a:srgbClr val="00B0F0"/>
                </a:solidFill>
              </a:rPr>
              <a:t>tire  </a:t>
            </a:r>
            <a:r>
              <a:rPr lang="ro-RO" b="1" dirty="0" smtClean="0">
                <a:solidFill>
                  <a:srgbClr val="00B0F0"/>
                </a:solidFill>
              </a:rPr>
              <a:t>profesională continuă a adulților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943100"/>
            <a:ext cx="7886700" cy="3505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200" b="1" dirty="0" err="1" smtClean="0"/>
              <a:t>Obiective</a:t>
            </a:r>
            <a:r>
              <a:rPr lang="en-US" sz="3200" b="1" dirty="0" smtClean="0"/>
              <a:t> </a:t>
            </a:r>
            <a:r>
              <a:rPr lang="ro-RO" sz="3200" b="1" dirty="0" smtClean="0"/>
              <a:t>ANC</a:t>
            </a:r>
            <a:r>
              <a:rPr lang="en-US" sz="3200" b="1" dirty="0" smtClean="0"/>
              <a:t>:</a:t>
            </a:r>
          </a:p>
          <a:p>
            <a:pPr lvl="1"/>
            <a:r>
              <a:rPr lang="en-US" sz="3200" dirty="0" smtClean="0">
                <a:solidFill>
                  <a:srgbClr val="FF0000"/>
                </a:solidFill>
              </a:rPr>
              <a:t>-</a:t>
            </a:r>
            <a:r>
              <a:rPr lang="ro-RO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asigurarea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calit</a:t>
            </a:r>
            <a:r>
              <a:rPr lang="ro-RO" sz="3200" dirty="0" smtClean="0">
                <a:solidFill>
                  <a:srgbClr val="FF0000"/>
                </a:solidFill>
              </a:rPr>
              <a:t>ăţ</a:t>
            </a:r>
            <a:r>
              <a:rPr lang="en-US" sz="3200" dirty="0" smtClean="0">
                <a:solidFill>
                  <a:srgbClr val="FF0000"/>
                </a:solidFill>
              </a:rPr>
              <a:t>ii</a:t>
            </a:r>
            <a:r>
              <a:rPr lang="ro-RO" sz="3200" dirty="0" smtClean="0">
                <a:solidFill>
                  <a:srgbClr val="FF0000"/>
                </a:solidFill>
              </a:rPr>
              <a:t>;</a:t>
            </a:r>
            <a:endParaRPr lang="en-US" sz="3200" dirty="0" smtClean="0">
              <a:solidFill>
                <a:srgbClr val="FF0000"/>
              </a:solidFill>
            </a:endParaRPr>
          </a:p>
          <a:p>
            <a:pPr lvl="1"/>
            <a:r>
              <a:rPr lang="en-US" sz="3200" dirty="0" smtClean="0"/>
              <a:t>-</a:t>
            </a:r>
            <a:r>
              <a:rPr lang="ro-RO" sz="3200" dirty="0" smtClean="0"/>
              <a:t> a</a:t>
            </a:r>
            <a:r>
              <a:rPr lang="en-US" sz="3200" dirty="0" err="1" smtClean="0"/>
              <a:t>sigurarea</a:t>
            </a:r>
            <a:r>
              <a:rPr lang="en-US" sz="3200" dirty="0" smtClean="0"/>
              <a:t> </a:t>
            </a:r>
            <a:r>
              <a:rPr lang="en-US" sz="3200" dirty="0" err="1" smtClean="0"/>
              <a:t>mobilit</a:t>
            </a:r>
            <a:r>
              <a:rPr lang="ro-RO" sz="3200" dirty="0" smtClean="0"/>
              <a:t>ăţ</a:t>
            </a:r>
            <a:r>
              <a:rPr lang="en-US" sz="3200" dirty="0" smtClean="0"/>
              <a:t>ii</a:t>
            </a:r>
            <a:r>
              <a:rPr lang="ro-RO" sz="3200" dirty="0" smtClean="0"/>
              <a:t>;</a:t>
            </a:r>
            <a:endParaRPr lang="en-US" sz="3200" dirty="0" smtClean="0"/>
          </a:p>
          <a:p>
            <a:pPr lvl="1"/>
            <a:r>
              <a:rPr lang="en-US" sz="3200" dirty="0" smtClean="0">
                <a:solidFill>
                  <a:srgbClr val="FF0000"/>
                </a:solidFill>
              </a:rPr>
              <a:t>-</a:t>
            </a:r>
            <a:r>
              <a:rPr lang="ro-RO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asigurarea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transparen</a:t>
            </a:r>
            <a:r>
              <a:rPr lang="ro-RO" sz="3200" dirty="0" smtClean="0">
                <a:solidFill>
                  <a:srgbClr val="FF0000"/>
                </a:solidFill>
              </a:rPr>
              <a:t>ţ</a:t>
            </a:r>
            <a:r>
              <a:rPr lang="en-US" sz="3200" dirty="0" err="1" smtClean="0">
                <a:solidFill>
                  <a:srgbClr val="FF0000"/>
                </a:solidFill>
              </a:rPr>
              <a:t>ei</a:t>
            </a:r>
            <a:r>
              <a:rPr lang="ro-RO" sz="3200" dirty="0" smtClean="0"/>
              <a:t>;</a:t>
            </a:r>
            <a:endParaRPr lang="en-US" sz="3200" dirty="0" smtClean="0"/>
          </a:p>
          <a:p>
            <a:pPr lvl="1"/>
            <a:r>
              <a:rPr lang="en-US" sz="3200" dirty="0" smtClean="0"/>
              <a:t>-</a:t>
            </a:r>
            <a:r>
              <a:rPr lang="ro-RO" sz="3200" dirty="0" smtClean="0"/>
              <a:t> </a:t>
            </a:r>
            <a:r>
              <a:rPr lang="en-US" sz="3200" dirty="0" err="1" smtClean="0"/>
              <a:t>asigurarea</a:t>
            </a:r>
            <a:r>
              <a:rPr lang="en-US" sz="3200" dirty="0" smtClean="0"/>
              <a:t> </a:t>
            </a:r>
            <a:r>
              <a:rPr lang="en-US" sz="3200" dirty="0" err="1" smtClean="0"/>
              <a:t>particip</a:t>
            </a:r>
            <a:r>
              <a:rPr lang="ro-RO" sz="3200" dirty="0" smtClean="0"/>
              <a:t>ă</a:t>
            </a:r>
            <a:r>
              <a:rPr lang="en-US" sz="3200" dirty="0" err="1" smtClean="0"/>
              <a:t>ri</a:t>
            </a:r>
            <a:r>
              <a:rPr lang="ro-RO" sz="3200" dirty="0" smtClean="0"/>
              <a:t>i</a:t>
            </a:r>
            <a:r>
              <a:rPr lang="en-US" sz="3200" dirty="0" smtClean="0"/>
              <a:t> active</a:t>
            </a:r>
            <a:r>
              <a:rPr lang="ro-RO" sz="3200" dirty="0" smtClean="0"/>
              <a:t>;</a:t>
            </a:r>
            <a:endParaRPr lang="en-US" sz="3200" dirty="0" smtClean="0"/>
          </a:p>
          <a:p>
            <a:pPr lvl="1"/>
            <a:r>
              <a:rPr lang="en-US" sz="3200" dirty="0" smtClean="0">
                <a:solidFill>
                  <a:srgbClr val="FF0000"/>
                </a:solidFill>
              </a:rPr>
              <a:t>-</a:t>
            </a:r>
            <a:r>
              <a:rPr lang="ro-RO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reglementare</a:t>
            </a:r>
            <a:r>
              <a:rPr lang="ro-RO" sz="3200" dirty="0" smtClean="0">
                <a:solidFill>
                  <a:srgbClr val="FF0000"/>
                </a:solidFill>
              </a:rPr>
              <a:t>;</a:t>
            </a:r>
            <a:endParaRPr lang="en-US" sz="3200" dirty="0" smtClean="0">
              <a:solidFill>
                <a:srgbClr val="FF0000"/>
              </a:solidFill>
            </a:endParaRPr>
          </a:p>
          <a:p>
            <a:pPr lvl="1"/>
            <a:r>
              <a:rPr lang="en-US" sz="3200" dirty="0" smtClean="0"/>
              <a:t>-</a:t>
            </a:r>
            <a:r>
              <a:rPr lang="ro-RO" sz="3200" dirty="0" smtClean="0"/>
              <a:t> </a:t>
            </a:r>
            <a:r>
              <a:rPr lang="en-US" sz="3200" dirty="0" err="1" smtClean="0"/>
              <a:t>finan</a:t>
            </a:r>
            <a:r>
              <a:rPr lang="ro-RO" sz="3200" dirty="0" smtClean="0"/>
              <a:t>ţ</a:t>
            </a:r>
            <a:r>
              <a:rPr lang="en-US" sz="3200" dirty="0" smtClean="0"/>
              <a:t>area</a:t>
            </a:r>
            <a:r>
              <a:rPr lang="ro-RO" sz="3200" dirty="0" smtClean="0"/>
              <a:t>;</a:t>
            </a:r>
            <a:endParaRPr lang="en-US" sz="3200" dirty="0" smtClean="0"/>
          </a:p>
          <a:p>
            <a:pPr lvl="1"/>
            <a:r>
              <a:rPr lang="en-US" sz="3200" dirty="0" smtClean="0">
                <a:solidFill>
                  <a:srgbClr val="FF0000"/>
                </a:solidFill>
              </a:rPr>
              <a:t>-</a:t>
            </a:r>
            <a:r>
              <a:rPr lang="ro-RO" sz="3200" dirty="0" smtClean="0">
                <a:solidFill>
                  <a:srgbClr val="FF0000"/>
                </a:solidFill>
              </a:rPr>
              <a:t> ş</a:t>
            </a:r>
            <a:r>
              <a:rPr lang="en-US" sz="3200" dirty="0" err="1" smtClean="0">
                <a:solidFill>
                  <a:srgbClr val="FF0000"/>
                </a:solidFill>
              </a:rPr>
              <a:t>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su</a:t>
            </a:r>
            <a:r>
              <a:rPr lang="ro-RO" sz="3200" dirty="0" smtClean="0">
                <a:solidFill>
                  <a:srgbClr val="FF0000"/>
                </a:solidFill>
              </a:rPr>
              <a:t>s</a:t>
            </a:r>
            <a:r>
              <a:rPr lang="en-US" sz="3200" dirty="0" err="1" smtClean="0">
                <a:solidFill>
                  <a:srgbClr val="FF0000"/>
                </a:solidFill>
              </a:rPr>
              <a:t>tenabilitatea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sistemului</a:t>
            </a:r>
            <a:r>
              <a:rPr lang="ro-RO" sz="3200" dirty="0" smtClean="0">
                <a:solidFill>
                  <a:srgbClr val="FF0000"/>
                </a:solidFill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5429250"/>
            <a:ext cx="9144000" cy="14287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29" tIns="45715" rIns="91429" bIns="45715" rtlCol="0">
            <a:normAutofit fontScale="92500" lnSpcReduction="20000"/>
          </a:bodyPr>
          <a:lstStyle/>
          <a:p>
            <a:pPr marL="228575" marR="0" lvl="0" indent="-228575" algn="l" defTabSz="91429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o-RO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Motto-ul nostru: </a:t>
            </a:r>
          </a:p>
          <a:p>
            <a:pPr marL="228575" marR="0" lvl="0" indent="-228575" algn="ctr" defTabSz="91429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o-RO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Educația și formarea profesională continuă a adulților –</a:t>
            </a:r>
            <a:r>
              <a:rPr kumimoji="0" lang="ro-RO" sz="3200" b="1" i="1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28575" marR="0" lvl="0" indent="-228575" algn="ctr" defTabSz="91429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o-RO" sz="3200" b="1" i="1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2 șansă a adulților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07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/>
            </a:r>
            <a:br>
              <a:rPr lang="en-GB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2657475"/>
            <a:ext cx="7886700" cy="38862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r>
              <a:rPr lang="ro-RO" sz="4000" i="1" dirty="0" smtClean="0"/>
              <a:t>AUTORITATEA NAŢIONALĂ PENTRU CALIFICĂRI</a:t>
            </a:r>
          </a:p>
          <a:p>
            <a:pPr algn="ctr">
              <a:buNone/>
            </a:pPr>
            <a:r>
              <a:rPr lang="ro-RO" sz="4000" i="1" dirty="0" smtClean="0"/>
              <a:t>Centrul Național de Acreditare - CNA</a:t>
            </a:r>
          </a:p>
          <a:p>
            <a:pPr algn="ctr">
              <a:buNone/>
            </a:pPr>
            <a:r>
              <a:rPr lang="ro-RO" sz="4000" i="1" dirty="0" smtClean="0"/>
              <a:t>office@anc.edu.ro</a:t>
            </a:r>
          </a:p>
          <a:p>
            <a:pPr algn="ctr">
              <a:buNone/>
            </a:pPr>
            <a:r>
              <a:rPr lang="ro-RO" sz="4000" i="1" dirty="0" smtClean="0"/>
              <a:t>www.anc.edu.ro</a:t>
            </a:r>
            <a:endParaRPr lang="en-US" sz="4000" i="1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38325"/>
            <a:ext cx="2743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11"/>
          <p:cNvSpPr txBox="1">
            <a:spLocks/>
          </p:cNvSpPr>
          <p:nvPr/>
        </p:nvSpPr>
        <p:spPr>
          <a:xfrm>
            <a:off x="457200" y="274638"/>
            <a:ext cx="8534400" cy="1143000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pPr marL="0" marR="0" lvl="0" indent="0" algn="ctr" defTabSz="91429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2" pitchFamily="-111" charset="2"/>
              <a:buNone/>
              <a:tabLst/>
              <a:defRPr/>
            </a:pPr>
            <a:r>
              <a:rPr kumimoji="0" lang="ro-RO" altLang="en-US" sz="4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Vă mulţumim!</a:t>
            </a:r>
            <a:endParaRPr kumimoji="0" lang="en-US" altLang="en-US" sz="4800" b="1" i="1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147" y="250830"/>
            <a:ext cx="8537331" cy="98742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EDUCA</a:t>
            </a:r>
            <a:r>
              <a:rPr lang="ro-RO" dirty="0" smtClean="0"/>
              <a:t>Ţ</a:t>
            </a:r>
            <a:r>
              <a:rPr lang="en-US" dirty="0" smtClean="0"/>
              <a:t>I</a:t>
            </a:r>
            <a:r>
              <a:rPr lang="ro-RO" dirty="0" smtClean="0"/>
              <a:t>A</a:t>
            </a:r>
            <a:r>
              <a:rPr lang="en-US" dirty="0" smtClean="0"/>
              <a:t> </a:t>
            </a:r>
            <a:r>
              <a:rPr lang="ro-RO" dirty="0" smtClean="0"/>
              <a:t>Ş</a:t>
            </a:r>
            <a:r>
              <a:rPr lang="en-US" dirty="0" smtClean="0"/>
              <a:t>I CULTURA INDIVIDULUI AZI </a:t>
            </a:r>
            <a:endParaRPr lang="en-US" dirty="0"/>
          </a:p>
        </p:txBody>
      </p:sp>
      <p:pic>
        <p:nvPicPr>
          <p:cNvPr id="6" name="Content Placeholder 5" descr="educatia si cultura individulu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13294" y="1439405"/>
            <a:ext cx="6411921" cy="5247145"/>
          </a:xfrm>
        </p:spPr>
      </p:pic>
    </p:spTree>
    <p:extLst>
      <p:ext uri="{BB962C8B-B14F-4D97-AF65-F5344CB8AC3E}">
        <p14:creationId xmlns:p14="http://schemas.microsoft.com/office/powerpoint/2010/main" val="118716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654" y="143830"/>
            <a:ext cx="8291146" cy="100869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CERIN</a:t>
            </a:r>
            <a:r>
              <a:rPr lang="ro-RO" dirty="0" smtClean="0"/>
              <a:t>Ţ</a:t>
            </a:r>
            <a:r>
              <a:rPr lang="en-US" dirty="0" smtClean="0"/>
              <a:t>ELE FORM</a:t>
            </a:r>
            <a:r>
              <a:rPr lang="ro-RO" dirty="0" smtClean="0"/>
              <a:t>Ă</a:t>
            </a:r>
            <a:r>
              <a:rPr lang="en-US" dirty="0" smtClean="0"/>
              <a:t>R</a:t>
            </a:r>
            <a:r>
              <a:rPr lang="ro-RO" dirty="0" smtClean="0"/>
              <a:t>I</a:t>
            </a:r>
            <a:r>
              <a:rPr lang="en-US" dirty="0" smtClean="0"/>
              <a:t>I PROFESIONALE </a:t>
            </a:r>
            <a:endParaRPr lang="en-US" dirty="0"/>
          </a:p>
        </p:txBody>
      </p:sp>
      <p:pic>
        <p:nvPicPr>
          <p:cNvPr id="6" name="Content Placeholder 5" descr="schema Management integrat pt F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6375" y="1305169"/>
            <a:ext cx="6294342" cy="5418294"/>
          </a:xfrm>
        </p:spPr>
      </p:pic>
    </p:spTree>
    <p:extLst>
      <p:ext uri="{BB962C8B-B14F-4D97-AF65-F5344CB8AC3E}">
        <p14:creationId xmlns:p14="http://schemas.microsoft.com/office/powerpoint/2010/main" val="298606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hema Elementele F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66723" y="219075"/>
            <a:ext cx="7459884" cy="6381750"/>
          </a:xfrm>
        </p:spPr>
      </p:pic>
    </p:spTree>
    <p:extLst>
      <p:ext uri="{BB962C8B-B14F-4D97-AF65-F5344CB8AC3E}">
        <p14:creationId xmlns:p14="http://schemas.microsoft.com/office/powerpoint/2010/main" val="29296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hema Elementele S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62224" y="333375"/>
            <a:ext cx="7155581" cy="6238875"/>
          </a:xfrm>
        </p:spPr>
      </p:pic>
    </p:spTree>
    <p:extLst>
      <p:ext uri="{BB962C8B-B14F-4D97-AF65-F5344CB8AC3E}">
        <p14:creationId xmlns:p14="http://schemas.microsoft.com/office/powerpoint/2010/main" val="234027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485774" y="219075"/>
            <a:ext cx="7991475" cy="6396990"/>
            <a:chOff x="485774" y="219075"/>
            <a:chExt cx="7991475" cy="6396990"/>
          </a:xfrm>
        </p:grpSpPr>
        <p:grpSp>
          <p:nvGrpSpPr>
            <p:cNvPr id="72" name="Group 71"/>
            <p:cNvGrpSpPr/>
            <p:nvPr/>
          </p:nvGrpSpPr>
          <p:grpSpPr>
            <a:xfrm>
              <a:off x="485774" y="260985"/>
              <a:ext cx="7991475" cy="6355080"/>
              <a:chOff x="885825" y="260985"/>
              <a:chExt cx="8048625" cy="6355080"/>
            </a:xfrm>
          </p:grpSpPr>
          <p:pic>
            <p:nvPicPr>
              <p:cNvPr id="59" name="Picture 58" descr="standardizarea educatiei.t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85825" y="260985"/>
                <a:ext cx="8048625" cy="6355080"/>
              </a:xfrm>
              <a:prstGeom prst="rect">
                <a:avLst/>
              </a:prstGeom>
            </p:spPr>
          </p:pic>
          <p:sp>
            <p:nvSpPr>
              <p:cNvPr id="58" name="TextBox 57"/>
              <p:cNvSpPr txBox="1"/>
              <p:nvPr/>
            </p:nvSpPr>
            <p:spPr>
              <a:xfrm rot="19391826">
                <a:off x="2983199" y="1324741"/>
                <a:ext cx="12954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err="1" smtClean="0"/>
                  <a:t>Competen</a:t>
                </a:r>
                <a:r>
                  <a:rPr lang="ro-RO" sz="1600" b="1" dirty="0" smtClean="0"/>
                  <a:t>ţe</a:t>
                </a:r>
                <a:endParaRPr lang="en-US" sz="1600" b="1" dirty="0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 rot="19391826">
                <a:off x="3149980" y="1666924"/>
                <a:ext cx="129542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o-RO" sz="1600" b="1" dirty="0" smtClean="0"/>
                  <a:t>Deprinderi</a:t>
                </a:r>
                <a:endParaRPr lang="en-US" sz="1600" b="1" dirty="0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 rot="16200000">
                <a:off x="1878779" y="3369864"/>
                <a:ext cx="1258145" cy="366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o-RO" sz="1600" b="1" dirty="0" smtClean="0"/>
                  <a:t>Ocupaţii</a:t>
                </a:r>
                <a:endParaRPr lang="en-US" sz="1600" b="1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 rot="16200000">
                <a:off x="2132591" y="3472093"/>
                <a:ext cx="1377537" cy="366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o-RO" sz="1600" b="1" dirty="0" smtClean="0"/>
                  <a:t>Piaţa muncii</a:t>
                </a:r>
                <a:endParaRPr lang="en-US" sz="1600" b="1" dirty="0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 rot="1720105">
                <a:off x="3051740" y="4867303"/>
                <a:ext cx="142285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o-RO" sz="1600" b="1" dirty="0" smtClean="0"/>
                  <a:t>Supliment /Competențe</a:t>
                </a:r>
                <a:endParaRPr lang="en-US" sz="1600" b="1" dirty="0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 rot="1581909">
                <a:off x="2848007" y="5375308"/>
                <a:ext cx="107482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o-RO" sz="1600" b="1" dirty="0" smtClean="0"/>
                  <a:t>Diplomă/ Certificat</a:t>
                </a:r>
                <a:endParaRPr lang="en-US" sz="1600" b="1" dirty="0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 rot="20192780">
                <a:off x="5407215" y="5172124"/>
                <a:ext cx="129542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o-RO" sz="1600" b="1" dirty="0" smtClean="0"/>
                  <a:t>Autorizare</a:t>
                </a:r>
                <a:endParaRPr lang="en-US" sz="1600" b="1" dirty="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 rot="20192780">
                <a:off x="5550530" y="5429299"/>
                <a:ext cx="129542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o-RO" sz="1600" b="1" dirty="0" smtClean="0"/>
                  <a:t>Acreditare</a:t>
                </a:r>
                <a:endParaRPr lang="en-US" sz="1600" b="1" dirty="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 rot="1535595">
                <a:off x="5494816" y="1038785"/>
                <a:ext cx="142195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o-RO" sz="1600" b="1" dirty="0" smtClean="0"/>
                  <a:t>Standarde ocupaţionale</a:t>
                </a:r>
                <a:endParaRPr lang="en-US" sz="1600" b="1" dirty="0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 rot="1563947">
                <a:off x="5066307" y="1519581"/>
                <a:ext cx="179854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o-RO" sz="1600" b="1" dirty="0" smtClean="0"/>
                  <a:t>Ocupaţii pe nivel de calificare</a:t>
                </a:r>
                <a:endParaRPr lang="en-US" sz="1600" b="1" dirty="0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 rot="5400000">
                <a:off x="6756757" y="3253001"/>
                <a:ext cx="1377537" cy="633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o-RO" sz="1600" b="1" dirty="0" smtClean="0"/>
                  <a:t>Programe de studii</a:t>
                </a:r>
                <a:endParaRPr lang="en-US" sz="1600" b="1" dirty="0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 rot="5400000">
                <a:off x="5954587" y="3121753"/>
                <a:ext cx="1695449" cy="900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o-RO" sz="1600" b="1" dirty="0" smtClean="0"/>
                  <a:t>Universitare şi profesionale/</a:t>
                </a:r>
              </a:p>
              <a:p>
                <a:pPr algn="ctr"/>
                <a:r>
                  <a:rPr lang="ro-RO" sz="1600" b="1" dirty="0" smtClean="0"/>
                  <a:t>educaţionale</a:t>
                </a:r>
                <a:endParaRPr lang="en-US" sz="1600" b="1" dirty="0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6991349" y="219075"/>
              <a:ext cx="1228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- </a:t>
              </a:r>
              <a:r>
                <a:rPr lang="en-US" dirty="0" err="1" smtClean="0"/>
                <a:t>Sistemul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0451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hema Educatia si formarea profesionala a adultil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41424" y="38100"/>
            <a:ext cx="5268975" cy="6744635"/>
          </a:xfrm>
        </p:spPr>
      </p:pic>
    </p:spTree>
    <p:extLst>
      <p:ext uri="{BB962C8B-B14F-4D97-AF65-F5344CB8AC3E}">
        <p14:creationId xmlns:p14="http://schemas.microsoft.com/office/powerpoint/2010/main" val="17611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0" y="409575"/>
            <a:ext cx="6829425" cy="6040098"/>
          </a:xfrm>
        </p:spPr>
      </p:pic>
    </p:spTree>
    <p:extLst>
      <p:ext uri="{BB962C8B-B14F-4D97-AF65-F5344CB8AC3E}">
        <p14:creationId xmlns:p14="http://schemas.microsoft.com/office/powerpoint/2010/main" val="268704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hema RO-13 oct 2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6250" y="191070"/>
            <a:ext cx="8134350" cy="6492612"/>
          </a:xfrm>
        </p:spPr>
      </p:pic>
    </p:spTree>
    <p:extLst>
      <p:ext uri="{BB962C8B-B14F-4D97-AF65-F5344CB8AC3E}">
        <p14:creationId xmlns:p14="http://schemas.microsoft.com/office/powerpoint/2010/main" val="268419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149</Words>
  <Application>Microsoft Office PowerPoint</Application>
  <PresentationFormat>On-screen Show (4:3)</PresentationFormat>
  <Paragraphs>39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 2</vt:lpstr>
      <vt:lpstr>Office Theme</vt:lpstr>
      <vt:lpstr>FORMAREA PROFESIONALĂ -  ELEMENT DE EFICIENŢĂ ECONOMICĂ</vt:lpstr>
      <vt:lpstr>EDUCAŢIA ŞI CULTURA INDIVIDULUI AZI </vt:lpstr>
      <vt:lpstr>CERINŢELE FORMĂRII PROFESIONALE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Obiectiv principal : 2020 10% populaţie activă  a urmat forme de pregătire  profesională continuă a adulților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FORMAREA PROFESIONALA  ELEMENT DE EFICIENTA ECONOMICA</dc:title>
  <dc:creator>nicolae</dc:creator>
  <cp:lastModifiedBy>nicolae</cp:lastModifiedBy>
  <cp:revision>45</cp:revision>
  <dcterms:created xsi:type="dcterms:W3CDTF">2014-04-13T19:00:14Z</dcterms:created>
  <dcterms:modified xsi:type="dcterms:W3CDTF">2014-10-23T21:14:56Z</dcterms:modified>
</cp:coreProperties>
</file>